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94660"/>
  </p:normalViewPr>
  <p:slideViewPr>
    <p:cSldViewPr>
      <p:cViewPr varScale="1">
        <p:scale>
          <a:sx n="68" d="100"/>
          <a:sy n="68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97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84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81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188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93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49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94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44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48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97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77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85A11-E148-4E55-80BC-F460DF2C7490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46DF6-9B9F-4A8A-8EA8-4126EEC8C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22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556" y="2967335"/>
            <a:ext cx="8242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WELLCOM TO OUR CLASS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Teacher : Tran Van </a:t>
            </a:r>
            <a:r>
              <a:rPr lang="en-US" sz="3200" dirty="0" err="1" smtClean="0"/>
              <a:t>Chanh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7016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FF00"/>
                </a:solidFill>
              </a:rPr>
              <a:t>Use :</a:t>
            </a:r>
            <a:endParaRPr lang="en-US" sz="3200" i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diễn</a:t>
            </a:r>
            <a:r>
              <a:rPr lang="en-US" sz="3200" dirty="0" smtClean="0"/>
              <a:t> </a:t>
            </a:r>
            <a:r>
              <a:rPr lang="en-US" sz="3200" dirty="0" err="1" smtClean="0"/>
              <a:t>tả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xảy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quá</a:t>
            </a:r>
            <a:r>
              <a:rPr lang="en-US" sz="3200" dirty="0" smtClean="0"/>
              <a:t> </a:t>
            </a:r>
            <a:r>
              <a:rPr lang="en-US" sz="3200" dirty="0" err="1" smtClean="0"/>
              <a:t>khứ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xen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( </a:t>
            </a:r>
            <a:r>
              <a:rPr lang="en-US" sz="3200" dirty="0" err="1" smtClean="0"/>
              <a:t>khi</a:t>
            </a:r>
            <a:r>
              <a:rPr lang="en-US" sz="3200" dirty="0" smtClean="0"/>
              <a:t>…..</a:t>
            </a:r>
            <a:r>
              <a:rPr lang="en-US" sz="3200" dirty="0" err="1" smtClean="0"/>
              <a:t>đang</a:t>
            </a:r>
            <a:r>
              <a:rPr lang="en-US" sz="3200" dirty="0" smtClean="0"/>
              <a:t>…..</a:t>
            </a:r>
            <a:r>
              <a:rPr lang="en-US" sz="3200" dirty="0" err="1" smtClean="0"/>
              <a:t>thì</a:t>
            </a:r>
            <a:r>
              <a:rPr lang="en-US" sz="3200" dirty="0" smtClean="0"/>
              <a:t> </a:t>
            </a:r>
            <a:r>
              <a:rPr lang="en-US" sz="3200" dirty="0" err="1" smtClean="0"/>
              <a:t>bỗng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266700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FF00"/>
                </a:solidFill>
              </a:rPr>
              <a:t>Exercise2: </a:t>
            </a:r>
            <a:r>
              <a:rPr lang="en-US" sz="3200" dirty="0" smtClean="0">
                <a:solidFill>
                  <a:srgbClr val="FFFF00"/>
                </a:solidFill>
              </a:rPr>
              <a:t>Look at the pictures. Then match the haft-sentences in column A to those in column B. Write the full sentences in your exercise book 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1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7000" y="99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99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99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28354" y="0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00850" y="16041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-51954" y="728990"/>
            <a:ext cx="439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The Le family was sleeping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-20782" y="1600200"/>
            <a:ext cx="391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b. While </a:t>
            </a:r>
            <a:r>
              <a:rPr lang="en-US" sz="2800" dirty="0" err="1" smtClean="0"/>
              <a:t>Hoa</a:t>
            </a:r>
            <a:r>
              <a:rPr lang="en-US" sz="2800" dirty="0" smtClean="0"/>
              <a:t> was eating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927" y="2504420"/>
            <a:ext cx="421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c. When Nam won the race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-25977" y="3460384"/>
            <a:ext cx="398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d. Mrs. </a:t>
            </a:r>
            <a:r>
              <a:rPr lang="en-US" sz="2800" dirty="0" err="1" smtClean="0"/>
              <a:t>Thoa</a:t>
            </a:r>
            <a:r>
              <a:rPr lang="en-US" sz="2800" dirty="0" smtClean="0"/>
              <a:t> was cooking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-25977" y="4572000"/>
            <a:ext cx="4445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 When </a:t>
            </a:r>
            <a:r>
              <a:rPr lang="en-US" sz="2800" dirty="0" err="1" smtClean="0"/>
              <a:t>Lan</a:t>
            </a:r>
            <a:r>
              <a:rPr lang="en-US" sz="2800" dirty="0" smtClean="0"/>
              <a:t> arrived at school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-51954" y="581156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f. It was raining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7472" y="728990"/>
            <a:ext cx="448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when the plane got to HN.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662054" y="1603875"/>
            <a:ext cx="448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B. when Tuan arrived came.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55122" y="2504420"/>
            <a:ext cx="448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C. when the mailman came.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662055" y="3403569"/>
            <a:ext cx="4481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D. the school drum was sounding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641267" y="4571999"/>
            <a:ext cx="448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 the </a:t>
            </a:r>
            <a:r>
              <a:rPr lang="en-US" sz="2800" dirty="0" err="1" smtClean="0"/>
              <a:t>crownd</a:t>
            </a:r>
            <a:r>
              <a:rPr lang="en-US" sz="2800" dirty="0" smtClean="0"/>
              <a:t> was cheering.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5123" y="5811560"/>
            <a:ext cx="448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F. the phone rang.</a:t>
            </a:r>
            <a:endParaRPr lang="en-US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419600" y="990600"/>
            <a:ext cx="235523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58486" y="2064749"/>
            <a:ext cx="858986" cy="383036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3"/>
          </p:cNvCxnSpPr>
          <p:nvPr/>
        </p:nvCxnSpPr>
        <p:spPr>
          <a:xfrm>
            <a:off x="4222172" y="2766030"/>
            <a:ext cx="419095" cy="180597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858486" y="1881780"/>
            <a:ext cx="775859" cy="18565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657600" y="3669015"/>
            <a:ext cx="1059872" cy="11645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7" idx="1"/>
          </p:cNvCxnSpPr>
          <p:nvPr/>
        </p:nvCxnSpPr>
        <p:spPr>
          <a:xfrm flipV="1">
            <a:off x="2500746" y="990600"/>
            <a:ext cx="2216726" cy="508257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261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55150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3856" y="13855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III. Progressive tenses with </a:t>
            </a:r>
            <a:r>
              <a:rPr lang="en-US" sz="3200" u="sng" dirty="0" smtClean="0">
                <a:solidFill>
                  <a:srgbClr val="FF0000"/>
                </a:solidFill>
              </a:rPr>
              <a:t>always</a:t>
            </a:r>
            <a:r>
              <a:rPr lang="en-US" sz="3200" u="sng" dirty="0" smtClean="0"/>
              <a:t>.</a:t>
            </a:r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749587"/>
            <a:ext cx="771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</a:t>
            </a:r>
            <a:r>
              <a:rPr lang="en-US" sz="3200" dirty="0" err="1" smtClean="0"/>
              <a:t>Bao</a:t>
            </a:r>
            <a:r>
              <a:rPr lang="en-US" sz="3200" dirty="0" smtClean="0"/>
              <a:t> always doing 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771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3200" dirty="0" err="1" smtClean="0">
                <a:solidFill>
                  <a:srgbClr val="FF0000"/>
                </a:solidFill>
                <a:sym typeface="Wingdings"/>
              </a:rPr>
              <a:t>Bao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 is always forgetting his homework.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9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19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FF00"/>
                </a:solidFill>
                <a:sym typeface="Wingdings"/>
              </a:rPr>
              <a:t>Use  :</a:t>
            </a:r>
            <a:endParaRPr lang="en-US" sz="3200" i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Bao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is </a:t>
            </a:r>
            <a:r>
              <a:rPr lang="en-US" sz="3200" dirty="0" smtClean="0"/>
              <a:t> </a:t>
            </a:r>
            <a:r>
              <a:rPr lang="en-US" sz="3200" u="sng" dirty="0" smtClean="0">
                <a:solidFill>
                  <a:srgbClr val="FFFF00"/>
                </a:solidFill>
              </a:rPr>
              <a:t>always </a:t>
            </a:r>
            <a:r>
              <a:rPr lang="en-US" sz="3200" dirty="0" smtClean="0"/>
              <a:t> </a:t>
            </a:r>
            <a:r>
              <a:rPr lang="en-US" sz="3200" smtClean="0">
                <a:solidFill>
                  <a:srgbClr val="FF0000"/>
                </a:solidFill>
              </a:rPr>
              <a:t>forgetting</a:t>
            </a:r>
            <a:r>
              <a:rPr lang="en-US" sz="3200" smtClean="0"/>
              <a:t> </a:t>
            </a:r>
            <a:r>
              <a:rPr lang="en-US" sz="3200" smtClean="0"/>
              <a:t> </a:t>
            </a:r>
            <a:r>
              <a:rPr lang="en-US" sz="3200" dirty="0" smtClean="0"/>
              <a:t>his homework.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52500" y="162066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19690" y="162066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always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88772" y="163997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V-</a:t>
            </a:r>
            <a:r>
              <a:rPr lang="en-US" sz="3200" dirty="0" err="1" smtClean="0"/>
              <a:t>ing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09700" y="1627596"/>
            <a:ext cx="41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7490" y="1620668"/>
            <a:ext cx="417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058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FF00"/>
                </a:solidFill>
              </a:rPr>
              <a:t>Example :</a:t>
            </a:r>
            <a:endParaRPr lang="en-US" sz="3200" i="1" u="sng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1664" y="2743200"/>
            <a:ext cx="5028336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73927" y="305544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Is/am/are + always + v-</a:t>
            </a:r>
            <a:r>
              <a:rPr lang="en-US" sz="3200" dirty="0" err="1" smtClean="0">
                <a:solidFill>
                  <a:srgbClr val="FF0000"/>
                </a:solidFill>
              </a:rPr>
              <a:t>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441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Diễn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tả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sự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phàn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nàn</a:t>
            </a:r>
            <a:r>
              <a:rPr lang="en-US" sz="48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64" y="24508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FF00"/>
                </a:solidFill>
                <a:sym typeface="Wingdings"/>
              </a:rPr>
              <a:t> Form :  </a:t>
            </a:r>
            <a:endParaRPr lang="en-US" sz="3200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2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FF00"/>
                </a:solidFill>
              </a:rPr>
              <a:t>Exercise 3:</a:t>
            </a:r>
            <a:r>
              <a:rPr lang="en-US" sz="3200" dirty="0" smtClean="0">
                <a:solidFill>
                  <a:srgbClr val="FFFF00"/>
                </a:solidFill>
              </a:rPr>
              <a:t> Look at the picture. Write the sentences. Say what the people are always doing.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7218"/>
            <a:ext cx="3846513" cy="29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77218"/>
            <a:ext cx="3886200" cy="29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4285611"/>
            <a:ext cx="403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Bao</a:t>
            </a:r>
            <a:r>
              <a:rPr lang="en-US" sz="3200" dirty="0" smtClean="0"/>
              <a:t>/forget/homework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1" y="4285610"/>
            <a:ext cx="424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Mrs.Nga</a:t>
            </a:r>
            <a:r>
              <a:rPr lang="en-US" sz="3200" dirty="0" smtClean="0"/>
              <a:t>/lose/</a:t>
            </a:r>
            <a:r>
              <a:rPr lang="en-US" sz="3200" dirty="0" err="1" smtClean="0"/>
              <a:t>umbrellar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782" y="4800600"/>
            <a:ext cx="45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Bao</a:t>
            </a:r>
            <a:r>
              <a:rPr lang="en-US" sz="3200" dirty="0" smtClean="0">
                <a:solidFill>
                  <a:srgbClr val="FF0000"/>
                </a:solidFill>
              </a:rPr>
              <a:t> is always forgetting his homework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2632" y="5105400"/>
            <a:ext cx="4241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Mrs.Nga</a:t>
            </a:r>
            <a:r>
              <a:rPr lang="en-US" sz="3200" dirty="0" smtClean="0">
                <a:solidFill>
                  <a:srgbClr val="FF0000"/>
                </a:solidFill>
              </a:rPr>
              <a:t> is always losing her umbrella.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1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432954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2747" y="0"/>
            <a:ext cx="377125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3855" y="3713908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Mr. and </a:t>
            </a:r>
            <a:r>
              <a:rPr lang="en-US" sz="3200" dirty="0" err="1" smtClean="0"/>
              <a:t>Mrs.Thanh</a:t>
            </a:r>
            <a:r>
              <a:rPr lang="en-US" sz="3200" dirty="0" smtClean="0"/>
              <a:t>/miss/bus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223164" y="3713907"/>
            <a:ext cx="373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Nam/watch/TV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-13855" y="44958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Mr. and </a:t>
            </a:r>
            <a:r>
              <a:rPr lang="en-US" sz="3200" dirty="0" err="1" smtClean="0">
                <a:solidFill>
                  <a:srgbClr val="FF0000"/>
                </a:solidFill>
              </a:rPr>
              <a:t>Mrs.Thanh</a:t>
            </a:r>
            <a:r>
              <a:rPr lang="en-US" sz="3200" dirty="0" smtClean="0">
                <a:solidFill>
                  <a:srgbClr val="FF0000"/>
                </a:solidFill>
              </a:rPr>
              <a:t> are always missing the bus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495800"/>
            <a:ext cx="4343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Nam  is always watching TV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200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Na/ talk/ phone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3434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 is always talking on the phone.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8073" y="318654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Liem</a:t>
            </a:r>
            <a:r>
              <a:rPr lang="en-US" sz="3200" dirty="0" smtClean="0"/>
              <a:t>/go/ out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343399"/>
            <a:ext cx="3906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</a:rPr>
              <a:t>iem</a:t>
            </a:r>
            <a:r>
              <a:rPr lang="en-US" sz="3200" dirty="0" smtClean="0">
                <a:solidFill>
                  <a:srgbClr val="FF0000"/>
                </a:solidFill>
              </a:rPr>
              <a:t> is always going out.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5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sym typeface="Wingdings"/>
              </a:rPr>
              <a:t> </a:t>
            </a:r>
            <a:r>
              <a:rPr lang="en-US" sz="3200" u="sng" dirty="0" smtClean="0">
                <a:solidFill>
                  <a:srgbClr val="FFFF00"/>
                </a:solidFill>
              </a:rPr>
              <a:t>Put the verb in parentheses in correct form.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7585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I (walk)………………………to school at 6.30 yesterday morning.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27" y="185307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They (watch)……………………….TV at 9 o’clock last night.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124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When he (come)…………to my house yesterday, I (listen)……………………..to music.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-27709" y="434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I…………always (go)…………..to school late.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-27709" y="510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My mother (cook)……………while I (sleep)……………………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10591" y="72968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was walking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182131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were watching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1182" y="3064178"/>
            <a:ext cx="132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came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3835" y="3603395"/>
            <a:ext cx="231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was listening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799" y="4324113"/>
            <a:ext cx="132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7544" y="4324112"/>
            <a:ext cx="184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going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4026" y="5077466"/>
            <a:ext cx="147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cooked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0960" y="5530848"/>
            <a:ext cx="262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Was sleeping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9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sym typeface="Wingdings"/>
              </a:rPr>
              <a:t></a:t>
            </a:r>
            <a:r>
              <a:rPr lang="en-US" sz="3200" u="sng" dirty="0" smtClean="0">
                <a:solidFill>
                  <a:srgbClr val="FFFF00"/>
                </a:solidFill>
              </a:rPr>
              <a:t>Homework :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Wingdings"/>
              </a:rPr>
              <a:t>. </a:t>
            </a:r>
            <a:r>
              <a:rPr lang="en-US" sz="3200" dirty="0" smtClean="0"/>
              <a:t>Remember some structures.</a:t>
            </a:r>
          </a:p>
          <a:p>
            <a:r>
              <a:rPr lang="en-US" sz="3200" dirty="0" smtClean="0">
                <a:sym typeface="Wingdings"/>
              </a:rPr>
              <a:t>. Write exercises in the notebook.</a:t>
            </a:r>
          </a:p>
          <a:p>
            <a:r>
              <a:rPr lang="en-US" sz="3200" dirty="0" smtClean="0">
                <a:sym typeface="Wingdings"/>
              </a:rPr>
              <a:t>. Do exercise 6 on page 74 in student’s book.</a:t>
            </a:r>
          </a:p>
          <a:p>
            <a:r>
              <a:rPr lang="en-US" sz="3200" dirty="0" smtClean="0">
                <a:sym typeface="Wingdings"/>
              </a:rPr>
              <a:t>. Prepare unit 13.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9118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5091" y="2044005"/>
            <a:ext cx="8004564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for your listening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5731" y="3429000"/>
            <a:ext cx="7123297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Goodbye ! See you again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4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286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UNIT 12 </a:t>
            </a:r>
            <a:r>
              <a:rPr lang="en-US" sz="3200" dirty="0" smtClean="0"/>
              <a:t>: A VACATION ABROAD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72836" y="1162339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/>
              <a:t>Lesson</a:t>
            </a:r>
            <a:r>
              <a:rPr lang="en-US" sz="3200" dirty="0" smtClean="0"/>
              <a:t> : LANGUAGE FOCUS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37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41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I. Past progressive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32709"/>
            <a:ext cx="5943600" cy="382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85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was Ba doing at 8 o’clock 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818" y="1277502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 Ba was taking a shower at 8 o’clock last night.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8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6917" y="770086"/>
            <a:ext cx="793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ym typeface="Wingdings"/>
              </a:rPr>
              <a:t>Ba </a:t>
            </a:r>
            <a:r>
              <a:rPr lang="en-US" sz="3200" u="sng" dirty="0" smtClean="0">
                <a:solidFill>
                  <a:srgbClr val="FF0000"/>
                </a:solidFill>
                <a:sym typeface="Wingdings"/>
              </a:rPr>
              <a:t>was </a:t>
            </a:r>
            <a:r>
              <a:rPr lang="en-US" sz="3200" u="sng" dirty="0">
                <a:solidFill>
                  <a:srgbClr val="FF0000"/>
                </a:solidFill>
                <a:sym typeface="Wingdings"/>
              </a:rPr>
              <a:t>taking</a:t>
            </a:r>
            <a:r>
              <a:rPr lang="en-US" sz="3200" dirty="0">
                <a:sym typeface="Wingdings"/>
              </a:rPr>
              <a:t> a shower at 8 o’clock last night.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854" y="80526"/>
            <a:ext cx="793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 u="sng" dirty="0" smtClean="0">
                <a:solidFill>
                  <a:srgbClr val="FFFF00"/>
                </a:solidFill>
              </a:rPr>
              <a:t>Example :</a:t>
            </a:r>
            <a:endParaRPr lang="en-US" sz="3200" i="1" u="sng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48099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Was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90" y="2438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 u="sng" dirty="0" smtClean="0">
                <a:solidFill>
                  <a:srgbClr val="FFFF00"/>
                </a:solidFill>
                <a:sym typeface="Wingdings"/>
              </a:rPr>
              <a:t> Form :</a:t>
            </a:r>
            <a:endParaRPr lang="en-US" sz="3200" i="1" u="sng" dirty="0" smtClean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2057400"/>
            <a:ext cx="54864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7500" y="2133600"/>
            <a:ext cx="529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 He She It </a:t>
            </a:r>
            <a:r>
              <a:rPr lang="en-US" sz="3200" dirty="0" smtClean="0">
                <a:solidFill>
                  <a:srgbClr val="FF0000"/>
                </a:solidFill>
              </a:rPr>
              <a:t>+ was + V-</a:t>
            </a:r>
            <a:r>
              <a:rPr lang="en-US" sz="3200" dirty="0" err="1" smtClean="0">
                <a:solidFill>
                  <a:srgbClr val="FF0000"/>
                </a:solidFill>
              </a:rPr>
              <a:t>ing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We You They + were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+</a:t>
            </a:r>
            <a:r>
              <a:rPr lang="en-US" sz="3200" dirty="0" smtClean="0">
                <a:solidFill>
                  <a:srgbClr val="FF0000"/>
                </a:solidFill>
              </a:rPr>
              <a:t>V-</a:t>
            </a:r>
            <a:r>
              <a:rPr lang="en-US" sz="3200" dirty="0" err="1" smtClean="0">
                <a:solidFill>
                  <a:srgbClr val="FF0000"/>
                </a:solidFill>
              </a:rPr>
              <a:t>ing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90" y="4724400"/>
            <a:ext cx="9095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diễn</a:t>
            </a:r>
            <a:r>
              <a:rPr lang="en-US" sz="3200" dirty="0" smtClean="0"/>
              <a:t> </a:t>
            </a:r>
            <a:r>
              <a:rPr lang="en-US" sz="3200" dirty="0" err="1" smtClean="0"/>
              <a:t>tả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đang</a:t>
            </a:r>
            <a:r>
              <a:rPr lang="en-US" sz="3200" dirty="0" smtClean="0"/>
              <a:t> </a:t>
            </a:r>
            <a:r>
              <a:rPr lang="en-US" sz="3200" dirty="0" err="1" smtClean="0"/>
              <a:t>xảy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tại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xác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quá</a:t>
            </a:r>
            <a:r>
              <a:rPr lang="en-US" sz="3200" dirty="0" smtClean="0"/>
              <a:t> </a:t>
            </a:r>
            <a:r>
              <a:rPr lang="en-US" sz="3200" dirty="0" err="1" smtClean="0"/>
              <a:t>khứ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490" y="3962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 u="sng" dirty="0" smtClean="0">
                <a:solidFill>
                  <a:srgbClr val="FFFF00"/>
                </a:solidFill>
              </a:rPr>
              <a:t>Use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4945" y="1480993"/>
            <a:ext cx="42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0580" y="1480992"/>
            <a:ext cx="14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V-</a:t>
            </a:r>
            <a:r>
              <a:rPr lang="en-US" sz="3200" dirty="0" err="1" smtClean="0"/>
              <a:t>ing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5832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FF00"/>
                </a:solidFill>
              </a:rPr>
              <a:t>Exercise1 : </a:t>
            </a:r>
            <a:r>
              <a:rPr lang="en-US" sz="3200" dirty="0" smtClean="0">
                <a:solidFill>
                  <a:srgbClr val="FFFF00"/>
                </a:solidFill>
              </a:rPr>
              <a:t>Look at the pictures. Say what each person was doing at eight o’clock last night.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27322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Hoa</a:t>
            </a:r>
            <a:r>
              <a:rPr lang="en-US" sz="3200" dirty="0" smtClean="0"/>
              <a:t> was eating dinner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8" y="2067791"/>
            <a:ext cx="3858491" cy="31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67790"/>
            <a:ext cx="4038600" cy="317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6927" y="6273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Ba was taking a shower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108818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At eight o’clock last night.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6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365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6754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" y="3110858"/>
            <a:ext cx="365067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598" y="3122341"/>
            <a:ext cx="356754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2526083"/>
            <a:ext cx="426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Bao</a:t>
            </a:r>
            <a:r>
              <a:rPr lang="en-US" sz="3200" dirty="0" smtClean="0"/>
              <a:t> was reading a comic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69870" y="2537566"/>
            <a:ext cx="426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Nga</a:t>
            </a:r>
            <a:r>
              <a:rPr lang="en-US" sz="3200" dirty="0" smtClean="0"/>
              <a:t> was writing a letter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35234" y="5731732"/>
            <a:ext cx="4260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Lan</a:t>
            </a:r>
            <a:r>
              <a:rPr lang="en-US" sz="3200" dirty="0" smtClean="0"/>
              <a:t> was talking with her grandmother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7" y="5738659"/>
            <a:ext cx="4260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 WAS walking with her dog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315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4953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54" y="27525"/>
            <a:ext cx="913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II. Past progressive with “ </a:t>
            </a:r>
            <a:r>
              <a:rPr lang="en-US" sz="3200" u="sng" dirty="0" smtClean="0">
                <a:solidFill>
                  <a:srgbClr val="C00000"/>
                </a:solidFill>
              </a:rPr>
              <a:t>when</a:t>
            </a:r>
            <a:r>
              <a:rPr lang="en-US" sz="3200" u="sng" dirty="0" smtClean="0"/>
              <a:t>” and “</a:t>
            </a:r>
            <a:r>
              <a:rPr lang="en-US" sz="3200" u="sng" dirty="0" smtClean="0">
                <a:solidFill>
                  <a:srgbClr val="C00000"/>
                </a:solidFill>
              </a:rPr>
              <a:t>while</a:t>
            </a:r>
            <a:r>
              <a:rPr lang="en-US" sz="3200" u="sng" dirty="0" smtClean="0"/>
              <a:t>”. 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99653" y="838200"/>
            <a:ext cx="775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came while the Le family was sleeping 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854" y="1752600"/>
            <a:ext cx="9130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 The Le family was sleeping when the mailman came.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6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799" y="2895600"/>
            <a:ext cx="457200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92484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happened </a:t>
            </a:r>
            <a:r>
              <a:rPr lang="en-US" sz="3200" dirty="0" err="1" smtClean="0"/>
              <a:t>whlie</a:t>
            </a:r>
            <a:r>
              <a:rPr lang="en-US" sz="3200" dirty="0" smtClean="0"/>
              <a:t> </a:t>
            </a:r>
            <a:r>
              <a:rPr lang="en-US" sz="3200" dirty="0" err="1" smtClean="0"/>
              <a:t>Nga</a:t>
            </a:r>
            <a:r>
              <a:rPr lang="en-US" sz="3200" dirty="0" smtClean="0"/>
              <a:t> was eating 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27364" y="1295400"/>
            <a:ext cx="811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 The telephone rang while </a:t>
            </a:r>
            <a:r>
              <a:rPr lang="en-US" sz="3200" dirty="0" err="1" smtClean="0">
                <a:solidFill>
                  <a:srgbClr val="FF0000"/>
                </a:solidFill>
                <a:sym typeface="Wingdings"/>
              </a:rPr>
              <a:t>Nga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 was eating.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3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FF00"/>
                </a:solidFill>
              </a:rPr>
              <a:t>Examples : </a:t>
            </a:r>
            <a:endParaRPr lang="en-US" sz="3200" i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47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Le family </a:t>
            </a:r>
            <a:r>
              <a:rPr lang="en-US" sz="3200" dirty="0" smtClean="0">
                <a:solidFill>
                  <a:srgbClr val="FF0000"/>
                </a:solidFill>
              </a:rPr>
              <a:t>was sleeping</a:t>
            </a:r>
            <a:r>
              <a:rPr lang="en-US" sz="3200" dirty="0" smtClean="0"/>
              <a:t> </a:t>
            </a:r>
            <a:r>
              <a:rPr lang="en-US" sz="3200" u="sng" dirty="0" smtClean="0">
                <a:solidFill>
                  <a:srgbClr val="FFFF00"/>
                </a:solidFill>
              </a:rPr>
              <a:t>when</a:t>
            </a:r>
            <a:r>
              <a:rPr lang="en-US" sz="3200" dirty="0" smtClean="0"/>
              <a:t> the mailman </a:t>
            </a:r>
            <a:r>
              <a:rPr lang="en-US" sz="3200" dirty="0" smtClean="0">
                <a:solidFill>
                  <a:srgbClr val="FF0000"/>
                </a:solidFill>
              </a:rPr>
              <a:t>came</a:t>
            </a:r>
            <a:r>
              <a:rPr lang="en-US" sz="3200" dirty="0" smtClean="0"/>
              <a:t> 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39122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139122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139987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V-</a:t>
            </a:r>
            <a:r>
              <a:rPr lang="en-US" sz="3200" dirty="0" err="1" smtClean="0"/>
              <a:t>ing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142238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2400" dirty="0" err="1" smtClean="0"/>
              <a:t>past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00715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FF00"/>
                </a:solidFill>
                <a:sym typeface="Wingdings"/>
              </a:rPr>
              <a:t> Form :</a:t>
            </a:r>
            <a:endParaRPr lang="en-US" sz="3200" i="1" u="sng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2007158"/>
            <a:ext cx="6934200" cy="1358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9800" y="229954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when </a:t>
            </a:r>
            <a:r>
              <a:rPr lang="en-US" sz="3200" dirty="0" smtClean="0">
                <a:solidFill>
                  <a:srgbClr val="FF0000"/>
                </a:solidFill>
              </a:rPr>
              <a:t>+  </a:t>
            </a:r>
            <a:r>
              <a:rPr lang="en-US" sz="3200" dirty="0" smtClean="0">
                <a:solidFill>
                  <a:srgbClr val="FF0000"/>
                </a:solidFill>
              </a:rPr>
              <a:t>S + past </a:t>
            </a:r>
            <a:r>
              <a:rPr lang="en-US" sz="3200" dirty="0" smtClean="0">
                <a:solidFill>
                  <a:srgbClr val="FF0000"/>
                </a:solidFill>
              </a:rPr>
              <a:t>simple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7" y="3505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telephone </a:t>
            </a:r>
            <a:r>
              <a:rPr lang="en-US" sz="3200" dirty="0" smtClean="0">
                <a:solidFill>
                  <a:srgbClr val="FF0000"/>
                </a:solidFill>
              </a:rPr>
              <a:t>rang</a:t>
            </a:r>
            <a:r>
              <a:rPr lang="en-US" sz="3200" dirty="0" smtClean="0"/>
              <a:t> </a:t>
            </a:r>
            <a:r>
              <a:rPr lang="en-US" sz="3200" u="sng" dirty="0" smtClean="0">
                <a:solidFill>
                  <a:srgbClr val="FFFF00"/>
                </a:solidFill>
              </a:rPr>
              <a:t>while</a:t>
            </a:r>
            <a:r>
              <a:rPr lang="en-US" sz="3200" dirty="0" smtClean="0"/>
              <a:t> </a:t>
            </a:r>
            <a:r>
              <a:rPr lang="en-US" sz="3200" dirty="0" err="1" smtClean="0"/>
              <a:t>Nga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was eating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565072" y="142238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</a:rPr>
              <a:t>when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82091" y="4089973"/>
            <a:ext cx="109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2400" dirty="0" err="1" smtClean="0"/>
              <a:t>past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783282" y="412633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Was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631872" y="408997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9072" y="412200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V-</a:t>
            </a:r>
            <a:r>
              <a:rPr lang="en-US" sz="3200" dirty="0" err="1" smtClean="0"/>
              <a:t>ing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07773" y="4126336"/>
            <a:ext cx="117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</a:rPr>
              <a:t>while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-20782" y="4876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FF00"/>
                </a:solidFill>
                <a:sym typeface="Wingdings"/>
              </a:rPr>
              <a:t> Form :</a:t>
            </a:r>
            <a:endParaRPr lang="en-US" sz="3200" i="1" u="sng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73382" y="5499945"/>
            <a:ext cx="6934200" cy="1358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-457200" y="836958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FF00"/>
                </a:solidFill>
                <a:sym typeface="Wingdings"/>
              </a:rPr>
              <a:t> Form :</a:t>
            </a:r>
            <a:endParaRPr lang="en-US" sz="3200" i="1" u="sng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3046" y="5886584"/>
            <a:ext cx="683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while </a:t>
            </a:r>
            <a:r>
              <a:rPr lang="en-US" sz="3200" dirty="0" smtClean="0">
                <a:solidFill>
                  <a:srgbClr val="FF0000"/>
                </a:solidFill>
              </a:rPr>
              <a:t>+ S + past </a:t>
            </a:r>
            <a:r>
              <a:rPr lang="en-US" sz="3200" dirty="0" smtClean="0">
                <a:solidFill>
                  <a:srgbClr val="FF0000"/>
                </a:solidFill>
              </a:rPr>
              <a:t>progressive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0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661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Chanh</cp:lastModifiedBy>
  <cp:revision>36</cp:revision>
  <dcterms:created xsi:type="dcterms:W3CDTF">2014-10-18T18:12:02Z</dcterms:created>
  <dcterms:modified xsi:type="dcterms:W3CDTF">2016-03-04T08:59:20Z</dcterms:modified>
</cp:coreProperties>
</file>